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61" r:id="rId2"/>
    <p:sldId id="268" r:id="rId3"/>
    <p:sldId id="264" r:id="rId4"/>
    <p:sldId id="265" r:id="rId5"/>
    <p:sldId id="263" r:id="rId6"/>
    <p:sldId id="269" r:id="rId7"/>
    <p:sldId id="266" r:id="rId8"/>
    <p:sldId id="267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707" autoAdjust="0"/>
  </p:normalViewPr>
  <p:slideViewPr>
    <p:cSldViewPr snapToGrid="0">
      <p:cViewPr varScale="1">
        <p:scale>
          <a:sx n="51" d="100"/>
          <a:sy n="51" d="100"/>
        </p:scale>
        <p:origin x="744" y="4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25D9AB-7941-4B96-9033-CF0FD1897E5F}" type="datetimeFigureOut">
              <a:rPr lang="en-US" smtClean="0"/>
              <a:t>30-Jun-16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073EB7-9637-44EF-834B-B7DC63737D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4547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073EB7-9637-44EF-834B-B7DC63737D5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2070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073EB7-9637-44EF-834B-B7DC63737D5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8815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073EB7-9637-44EF-834B-B7DC63737D5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9711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073EB7-9637-44EF-834B-B7DC63737D5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98362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073EB7-9637-44EF-834B-B7DC63737D5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1578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FC983-87DA-4002-B344-D1466945D4BB}" type="datetimeFigureOut">
              <a:rPr lang="en-US" smtClean="0"/>
              <a:t>30-Jun-16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01723-CF36-48C1-AAEA-B97D3961FE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9011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FC983-87DA-4002-B344-D1466945D4BB}" type="datetimeFigureOut">
              <a:rPr lang="en-US" smtClean="0"/>
              <a:t>30-Jun-16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01723-CF36-48C1-AAEA-B97D3961FE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07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FC983-87DA-4002-B344-D1466945D4BB}" type="datetimeFigureOut">
              <a:rPr lang="en-US" smtClean="0"/>
              <a:t>30-Jun-16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01723-CF36-48C1-AAEA-B97D3961FE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1434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711200" y="1676400"/>
            <a:ext cx="103632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252" y="0"/>
            <a:ext cx="12192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373505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FC983-87DA-4002-B344-D1466945D4BB}" type="datetimeFigureOut">
              <a:rPr lang="en-US" smtClean="0"/>
              <a:t>30-Jun-16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01723-CF36-48C1-AAEA-B97D3961FE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24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FC983-87DA-4002-B344-D1466945D4BB}" type="datetimeFigureOut">
              <a:rPr lang="en-US" smtClean="0"/>
              <a:t>30-Jun-16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01723-CF36-48C1-AAEA-B97D3961FE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026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FC983-87DA-4002-B344-D1466945D4BB}" type="datetimeFigureOut">
              <a:rPr lang="en-US" smtClean="0"/>
              <a:t>30-Jun-16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01723-CF36-48C1-AAEA-B97D3961FE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5763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FC983-87DA-4002-B344-D1466945D4BB}" type="datetimeFigureOut">
              <a:rPr lang="en-US" smtClean="0"/>
              <a:t>30-Jun-16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01723-CF36-48C1-AAEA-B97D3961FE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5810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FC983-87DA-4002-B344-D1466945D4BB}" type="datetimeFigureOut">
              <a:rPr lang="en-US" smtClean="0"/>
              <a:t>30-Jun-16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01723-CF36-48C1-AAEA-B97D3961FE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9708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FC983-87DA-4002-B344-D1466945D4BB}" type="datetimeFigureOut">
              <a:rPr lang="en-US" smtClean="0"/>
              <a:t>30-Jun-16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01723-CF36-48C1-AAEA-B97D3961FE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7382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FC983-87DA-4002-B344-D1466945D4BB}" type="datetimeFigureOut">
              <a:rPr lang="en-US" smtClean="0"/>
              <a:t>30-Jun-16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01723-CF36-48C1-AAEA-B97D3961FE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6092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FC983-87DA-4002-B344-D1466945D4BB}" type="datetimeFigureOut">
              <a:rPr lang="en-US" smtClean="0"/>
              <a:t>30-Jun-16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01723-CF36-48C1-AAEA-B97D3961FE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831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9FC983-87DA-4002-B344-D1466945D4BB}" type="datetimeFigureOut">
              <a:rPr lang="en-US" smtClean="0"/>
              <a:t>30-Jun-16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101723-CF36-48C1-AAEA-B97D3961FE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8834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12.jpeg"/><Relationship Id="rId12" Type="http://schemas.openxmlformats.org/officeDocument/2006/relationships/image" Target="../media/image15.e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1.jpeg"/><Relationship Id="rId11" Type="http://schemas.openxmlformats.org/officeDocument/2006/relationships/image" Target="../media/image8.wmf"/><Relationship Id="rId5" Type="http://schemas.openxmlformats.org/officeDocument/2006/relationships/image" Target="../media/image10.jpeg"/><Relationship Id="rId10" Type="http://schemas.openxmlformats.org/officeDocument/2006/relationships/oleObject" Target="../embeddings/oleObject1.bin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737326" y="2625635"/>
            <a:ext cx="10363200" cy="838200"/>
          </a:xfrm>
        </p:spPr>
        <p:txBody>
          <a:bodyPr>
            <a:noAutofit/>
          </a:bodyPr>
          <a:lstStyle/>
          <a:p>
            <a:pPr algn="ctr"/>
            <a:r>
              <a:rPr lang="en-US" sz="2400" b="1" dirty="0"/>
              <a:t>Modeling agricultural interventions from farm-scale to watershed: The case for the Agricultural Policy/Environmental </a:t>
            </a:r>
            <a:r>
              <a:rPr lang="en-US" sz="2400" b="1" dirty="0" err="1"/>
              <a:t>eXtender</a:t>
            </a:r>
            <a:r>
              <a:rPr lang="en-US" sz="2400" b="1" dirty="0"/>
              <a:t> (APEX) </a:t>
            </a:r>
            <a:r>
              <a:rPr lang="en-US" sz="2400" b="1" dirty="0" smtClean="0"/>
              <a:t>model </a:t>
            </a:r>
            <a:r>
              <a:rPr lang="en-US" sz="2400" b="1" dirty="0"/>
              <a:t>in Northern </a:t>
            </a:r>
            <a:r>
              <a:rPr lang="en-US" sz="2400" b="1" dirty="0" smtClean="0"/>
              <a:t>Tanzania</a:t>
            </a:r>
          </a:p>
          <a:p>
            <a:pPr algn="ctr"/>
            <a:endParaRPr lang="en-US" sz="2400" b="1" dirty="0"/>
          </a:p>
          <a:p>
            <a:pPr algn="ctr"/>
            <a:r>
              <a:rPr lang="en-US" sz="2400" dirty="0"/>
              <a:t>F. </a:t>
            </a:r>
            <a:r>
              <a:rPr lang="en-US" sz="2400" dirty="0" smtClean="0"/>
              <a:t>Kizito; </a:t>
            </a:r>
            <a:r>
              <a:rPr lang="en-US" sz="2400" dirty="0"/>
              <a:t>J. </a:t>
            </a:r>
            <a:r>
              <a:rPr lang="en-US" sz="2400" dirty="0" smtClean="0"/>
              <a:t>Kihara; </a:t>
            </a:r>
            <a:r>
              <a:rPr lang="en-US" sz="2400" dirty="0"/>
              <a:t>G. </a:t>
            </a:r>
            <a:r>
              <a:rPr lang="en-US" sz="2400" dirty="0" smtClean="0"/>
              <a:t>Sikumba; </a:t>
            </a:r>
            <a:r>
              <a:rPr lang="en-US" sz="2400" dirty="0"/>
              <a:t>M. </a:t>
            </a:r>
            <a:r>
              <a:rPr lang="en-US" sz="2400" dirty="0" smtClean="0"/>
              <a:t>Bekunda; </a:t>
            </a:r>
          </a:p>
          <a:p>
            <a:pPr algn="ctr"/>
            <a:r>
              <a:rPr lang="en-US" sz="2400" dirty="0" smtClean="0"/>
              <a:t>B</a:t>
            </a:r>
            <a:r>
              <a:rPr lang="en-US" sz="2400" dirty="0"/>
              <a:t>. </a:t>
            </a:r>
            <a:r>
              <a:rPr lang="en-US" sz="2400" dirty="0" smtClean="0"/>
              <a:t>Lukuyu; </a:t>
            </a:r>
            <a:r>
              <a:rPr lang="en-US" sz="2400" dirty="0"/>
              <a:t>Lyimo </a:t>
            </a:r>
            <a:r>
              <a:rPr lang="en-US" sz="2400" dirty="0" smtClean="0"/>
              <a:t>S.D; </a:t>
            </a:r>
            <a:r>
              <a:rPr lang="en-US" sz="2400" dirty="0"/>
              <a:t>L. </a:t>
            </a:r>
            <a:r>
              <a:rPr lang="en-US" sz="2400" dirty="0" smtClean="0"/>
              <a:t>Yangole</a:t>
            </a:r>
            <a:endParaRPr lang="en-US" sz="2400" dirty="0"/>
          </a:p>
          <a:p>
            <a:pPr algn="ctr"/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317975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1888762" y="1157406"/>
            <a:ext cx="5748746" cy="838200"/>
          </a:xfrm>
        </p:spPr>
        <p:txBody>
          <a:bodyPr>
            <a:normAutofit fontScale="85000" lnSpcReduction="10000"/>
          </a:bodyPr>
          <a:lstStyle/>
          <a:p>
            <a:pPr algn="r"/>
            <a:r>
              <a:rPr lang="en-US" b="1" dirty="0" smtClean="0"/>
              <a:t>APEX Model attributes</a:t>
            </a:r>
            <a:endParaRPr lang="en-US" b="1" dirty="0"/>
          </a:p>
        </p:txBody>
      </p:sp>
      <p:pic>
        <p:nvPicPr>
          <p:cNvPr id="4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134911" y="2053652"/>
            <a:ext cx="3364173" cy="2294239"/>
          </a:xfrm>
          <a:prstGeom prst="rect">
            <a:avLst/>
          </a:prstGeom>
        </p:spPr>
      </p:pic>
      <p:pic>
        <p:nvPicPr>
          <p:cNvPr id="5" name="Picture 4" descr="C:\Users\fkizito\AppData\Local\Microsoft\Windows\Temporary Internet Files\Content.Word\Screenshot 2014-07-21 07.32.59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7154" y="2396568"/>
            <a:ext cx="4094454" cy="306319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C:\Users\fkizito\AppData\Local\Microsoft\Windows\Temporary Internet Files\Content.Word\Screenshot 2014-07-21 07.36.48.pn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4747" y="3747540"/>
            <a:ext cx="3792657" cy="3123444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C:\Users\fkizito\AppData\Local\Microsoft\Windows\Temporary Internet Files\Content.Word\Screenshot 2014-07-21 07.40.33.pn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4708" y="917566"/>
            <a:ext cx="3799840" cy="27038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58202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3400248" y="1112438"/>
            <a:ext cx="4791893" cy="838200"/>
          </a:xfrm>
        </p:spPr>
        <p:txBody>
          <a:bodyPr>
            <a:normAutofit fontScale="92500"/>
          </a:bodyPr>
          <a:lstStyle/>
          <a:p>
            <a:pPr algn="r"/>
            <a:r>
              <a:rPr lang="en-US" b="1" dirty="0" smtClean="0"/>
              <a:t>Field scale layout</a:t>
            </a:r>
            <a:endParaRPr lang="en-US" b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57403" y="1830716"/>
            <a:ext cx="8866543" cy="4725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6461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3415240" y="1082456"/>
            <a:ext cx="6778073" cy="838200"/>
          </a:xfrm>
        </p:spPr>
        <p:txBody>
          <a:bodyPr>
            <a:normAutofit fontScale="85000" lnSpcReduction="10000"/>
          </a:bodyPr>
          <a:lstStyle/>
          <a:p>
            <a:pPr algn="r"/>
            <a:r>
              <a:rPr lang="en-US" b="1" dirty="0" smtClean="0"/>
              <a:t>Watershed scale: Landscape</a:t>
            </a:r>
            <a:endParaRPr lang="en-US" b="1" dirty="0"/>
          </a:p>
        </p:txBody>
      </p:sp>
      <p:pic>
        <p:nvPicPr>
          <p:cNvPr id="4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1918741" y="1672366"/>
            <a:ext cx="7927157" cy="4953287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620267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-160552" y="1075936"/>
            <a:ext cx="10363200" cy="838200"/>
          </a:xfrm>
        </p:spPr>
        <p:txBody>
          <a:bodyPr/>
          <a:lstStyle/>
          <a:p>
            <a:pPr algn="r"/>
            <a:r>
              <a:rPr lang="en-US" b="1" dirty="0" smtClean="0"/>
              <a:t>Environmental </a:t>
            </a:r>
            <a:r>
              <a:rPr lang="en-US" b="1" dirty="0" smtClean="0"/>
              <a:t>measurements</a:t>
            </a:r>
            <a:endParaRPr lang="en-US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218" y="1816200"/>
            <a:ext cx="1693354" cy="169335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3249" y="1816200"/>
            <a:ext cx="2257806" cy="169335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8732" y="1816200"/>
            <a:ext cx="2257806" cy="169335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4215" y="1816200"/>
            <a:ext cx="2257805" cy="169335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3" name="TextBox 12"/>
          <p:cNvSpPr txBox="1"/>
          <p:nvPr/>
        </p:nvSpPr>
        <p:spPr>
          <a:xfrm>
            <a:off x="0" y="3509554"/>
            <a:ext cx="2307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Runoff measurements</a:t>
            </a:r>
            <a:endParaRPr lang="en-US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2420766" y="3509554"/>
            <a:ext cx="20391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N2 leaching </a:t>
            </a:r>
            <a:endParaRPr lang="en-US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4730671" y="3482602"/>
            <a:ext cx="22446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Soil moisture storage </a:t>
            </a:r>
            <a:endParaRPr lang="en-US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7699169" y="3469094"/>
            <a:ext cx="1205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b="1"/>
            </a:lvl1pPr>
          </a:lstStyle>
          <a:p>
            <a:r>
              <a:rPr lang="en-US" dirty="0" smtClean="0"/>
              <a:t>Infiltration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0202648" y="3258788"/>
            <a:ext cx="14874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Water quality</a:t>
            </a:r>
            <a:endParaRPr lang="en-US" b="1" dirty="0"/>
          </a:p>
        </p:txBody>
      </p:sp>
      <p:grpSp>
        <p:nvGrpSpPr>
          <p:cNvPr id="19" name="Group 18"/>
          <p:cNvGrpSpPr/>
          <p:nvPr/>
        </p:nvGrpSpPr>
        <p:grpSpPr>
          <a:xfrm>
            <a:off x="9769697" y="420225"/>
            <a:ext cx="2451492" cy="2836105"/>
            <a:chOff x="9769697" y="673449"/>
            <a:chExt cx="2451492" cy="2836105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69697" y="1818648"/>
              <a:ext cx="2254541" cy="169090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0925279" y="673449"/>
              <a:ext cx="1295910" cy="1460932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</p:grpSp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55470543"/>
              </p:ext>
            </p:extLst>
          </p:nvPr>
        </p:nvGraphicFramePr>
        <p:xfrm>
          <a:off x="8490500" y="3534051"/>
          <a:ext cx="2914139" cy="32187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" name="Plot" r:id="rId10" imgW="7236000" imgH="7992360" progId="Grapher.Document">
                  <p:embed/>
                </p:oleObj>
              </mc:Choice>
              <mc:Fallback>
                <p:oleObj name="Plot" r:id="rId10" imgW="7236000" imgH="7992360" progId="Grapher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8490500" y="3534051"/>
                        <a:ext cx="2914139" cy="321875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7" name="Picture 26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014561" y="3873215"/>
            <a:ext cx="2890648" cy="2879592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0" y="4115517"/>
            <a:ext cx="304519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7030A0"/>
                </a:solidFill>
              </a:rPr>
              <a:t>Analysis on selected species:</a:t>
            </a:r>
          </a:p>
          <a:p>
            <a:r>
              <a:rPr lang="en-US" b="1" i="1" dirty="0" smtClean="0">
                <a:solidFill>
                  <a:srgbClr val="7030A0"/>
                </a:solidFill>
              </a:rPr>
              <a:t>Higher runoff trends noted in </a:t>
            </a:r>
          </a:p>
          <a:p>
            <a:r>
              <a:rPr lang="en-US" b="1" i="1" dirty="0" smtClean="0">
                <a:solidFill>
                  <a:srgbClr val="7030A0"/>
                </a:solidFill>
              </a:rPr>
              <a:t>control trials compared to </a:t>
            </a:r>
            <a:endParaRPr lang="en-US" b="1" i="1" dirty="0">
              <a:solidFill>
                <a:srgbClr val="7030A0"/>
              </a:solidFill>
            </a:endParaRPr>
          </a:p>
          <a:p>
            <a:r>
              <a:rPr lang="en-US" b="1" i="1" dirty="0" smtClean="0">
                <a:solidFill>
                  <a:srgbClr val="7030A0"/>
                </a:solidFill>
              </a:rPr>
              <a:t>Where forages are</a:t>
            </a:r>
            <a:endParaRPr lang="en-US" b="1" i="1" dirty="0">
              <a:solidFill>
                <a:srgbClr val="7030A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890710" y="4013992"/>
            <a:ext cx="305934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rgbClr val="7030A0"/>
                </a:solidFill>
              </a:rPr>
              <a:t>Higher TDS observed in areas</a:t>
            </a:r>
          </a:p>
          <a:p>
            <a:r>
              <a:rPr lang="en-US" b="1" i="1" dirty="0" smtClean="0">
                <a:solidFill>
                  <a:srgbClr val="7030A0"/>
                </a:solidFill>
              </a:rPr>
              <a:t>Of stream that had no </a:t>
            </a:r>
            <a:r>
              <a:rPr lang="en-US" b="1" i="1" dirty="0" smtClean="0">
                <a:solidFill>
                  <a:srgbClr val="7030A0"/>
                </a:solidFill>
              </a:rPr>
              <a:t>contours strips compared</a:t>
            </a:r>
          </a:p>
          <a:p>
            <a:r>
              <a:rPr lang="en-US" b="1" i="1" dirty="0" smtClean="0">
                <a:solidFill>
                  <a:srgbClr val="7030A0"/>
                </a:solidFill>
              </a:rPr>
              <a:t>to </a:t>
            </a:r>
            <a:r>
              <a:rPr lang="en-US" b="1" i="1" dirty="0" smtClean="0">
                <a:solidFill>
                  <a:srgbClr val="7030A0"/>
                </a:solidFill>
              </a:rPr>
              <a:t>where strips were</a:t>
            </a:r>
            <a:endParaRPr lang="en-US" b="1" i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3552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8548" y="195828"/>
            <a:ext cx="6523609" cy="6540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38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3685060" y="1022496"/>
            <a:ext cx="7137838" cy="838200"/>
          </a:xfrm>
        </p:spPr>
        <p:txBody>
          <a:bodyPr>
            <a:normAutofit fontScale="77500" lnSpcReduction="20000"/>
          </a:bodyPr>
          <a:lstStyle/>
          <a:p>
            <a:pPr algn="r"/>
            <a:r>
              <a:rPr lang="en-US" b="1" dirty="0" smtClean="0"/>
              <a:t>Aggregated results (Two years)</a:t>
            </a:r>
            <a:endParaRPr lang="en-US" b="1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0120167"/>
              </p:ext>
            </p:extLst>
          </p:nvPr>
        </p:nvGraphicFramePr>
        <p:xfrm>
          <a:off x="1169232" y="1650834"/>
          <a:ext cx="9443803" cy="265971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88683"/>
                <a:gridCol w="1389552"/>
                <a:gridCol w="1760098"/>
                <a:gridCol w="1996592"/>
                <a:gridCol w="1708878"/>
              </a:tblGrid>
              <a:tr h="68764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Conservation </a:t>
                      </a:r>
                      <a:r>
                        <a:rPr lang="en-US" sz="2000" dirty="0" smtClean="0">
                          <a:effectLst/>
                        </a:rPr>
                        <a:t>Practice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(Field Scale:0.3 ha)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Surface runoff (mm)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Soil moisture storage (mm)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Sediment (t ha</a:t>
                      </a:r>
                      <a:r>
                        <a:rPr lang="en-US" sz="2000" baseline="30000">
                          <a:effectLst/>
                        </a:rPr>
                        <a:t>-1</a:t>
                      </a:r>
                      <a:r>
                        <a:rPr lang="en-US" sz="2000">
                          <a:effectLst/>
                        </a:rPr>
                        <a:t>)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Maize crop yield 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(t ha</a:t>
                      </a:r>
                      <a:r>
                        <a:rPr lang="en-US" sz="2000" baseline="30000">
                          <a:effectLst/>
                        </a:rPr>
                        <a:t>-1</a:t>
                      </a:r>
                      <a:r>
                        <a:rPr lang="en-US" sz="2000">
                          <a:effectLst/>
                        </a:rPr>
                        <a:t>)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3604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Baseline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</a:rPr>
                        <a:t>37a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</a:rPr>
                        <a:t>54a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</a:rPr>
                        <a:t>0.57a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</a:rPr>
                        <a:t>0.80a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3604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Contour terraces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</a:rPr>
                        <a:t>60b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</a:rPr>
                        <a:t>75b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</a:rPr>
                        <a:t>0.41b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</a:rPr>
                        <a:t>1.20b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3604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Grass strips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</a:rPr>
                        <a:t>74c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</a:rPr>
                        <a:t>87c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</a:rPr>
                        <a:t>0.8c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</a:rPr>
                        <a:t>4.25c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8764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Contours+ </a:t>
                      </a:r>
                      <a:r>
                        <a:rPr lang="en-US" sz="2000" dirty="0">
                          <a:effectLst/>
                        </a:rPr>
                        <a:t>Grass strips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</a:rPr>
                        <a:t>88d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</a:rPr>
                        <a:t>94cd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</a:rPr>
                        <a:t>0.2d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</a:rPr>
                        <a:t>4.82c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65938"/>
              </p:ext>
            </p:extLst>
          </p:nvPr>
        </p:nvGraphicFramePr>
        <p:xfrm>
          <a:off x="1169233" y="4525230"/>
          <a:ext cx="9443802" cy="250273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88683"/>
                <a:gridCol w="1389551"/>
                <a:gridCol w="1760098"/>
                <a:gridCol w="1852735"/>
                <a:gridCol w="1852735"/>
              </a:tblGrid>
              <a:tr h="60383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Conservation </a:t>
                      </a:r>
                      <a:r>
                        <a:rPr lang="en-US" sz="2000" dirty="0" smtClean="0">
                          <a:effectLst/>
                        </a:rPr>
                        <a:t>Practice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(Watershed Scale:25ha)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Surface runoff (mm)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Soil moisture storage (mm)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Sediment (t ha</a:t>
                      </a:r>
                      <a:r>
                        <a:rPr lang="en-US" sz="2000" baseline="30000">
                          <a:effectLst/>
                        </a:rPr>
                        <a:t>-1</a:t>
                      </a:r>
                      <a:r>
                        <a:rPr lang="en-US" sz="2000">
                          <a:effectLst/>
                        </a:rPr>
                        <a:t>)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Maize crop yield 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(t ha</a:t>
                      </a:r>
                      <a:r>
                        <a:rPr lang="en-US" sz="2000" baseline="30000">
                          <a:effectLst/>
                        </a:rPr>
                        <a:t>-1</a:t>
                      </a:r>
                      <a:r>
                        <a:rPr lang="en-US" sz="2000">
                          <a:effectLst/>
                        </a:rPr>
                        <a:t>)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9508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Baseline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</a:rPr>
                        <a:t>142a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</a:rPr>
                        <a:t>100a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</a:rPr>
                        <a:t>4.25a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</a:rPr>
                        <a:t>1.11a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9508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Contour terraces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</a:rPr>
                        <a:t>71b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</a:rPr>
                        <a:t>145b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</a:rPr>
                        <a:t>2.15b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</a:rPr>
                        <a:t>1.24b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9508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Grass strips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</a:rPr>
                        <a:t>58c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</a:rPr>
                        <a:t>202c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</a:rPr>
                        <a:t>2.23c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</a:rPr>
                        <a:t>5.25c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0383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Contours + Grass </a:t>
                      </a:r>
                      <a:r>
                        <a:rPr lang="en-US" sz="2000" dirty="0">
                          <a:effectLst/>
                        </a:rPr>
                        <a:t>strips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</a:rPr>
                        <a:t>42d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</a:rPr>
                        <a:t>223cd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</a:rPr>
                        <a:t>1.57cd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</a:rPr>
                        <a:t>7.32d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17235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504731" y="1094277"/>
            <a:ext cx="10438087" cy="5311328"/>
            <a:chOff x="504731" y="614596"/>
            <a:chExt cx="10438087" cy="5311328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04731" y="614596"/>
              <a:ext cx="10438087" cy="5049319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2248526" y="5464259"/>
              <a:ext cx="134819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err="1" smtClean="0"/>
                <a:t>Cont+For</a:t>
              </a:r>
              <a:endParaRPr lang="en-US" sz="2400" b="1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948791" y="5457106"/>
              <a:ext cx="103964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/>
                <a:t>Forage</a:t>
              </a:r>
              <a:endParaRPr lang="en-US" sz="2400" b="1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114216" y="5442118"/>
              <a:ext cx="121911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/>
                <a:t>Contour</a:t>
              </a:r>
              <a:endParaRPr lang="en-US" sz="2400" b="1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682222" y="5433082"/>
              <a:ext cx="112857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/>
                <a:t>Control</a:t>
              </a:r>
              <a:endParaRPr lang="en-US" sz="2400" b="1" dirty="0"/>
            </a:p>
          </p:txBody>
        </p:sp>
      </p:grpSp>
      <p:sp>
        <p:nvSpPr>
          <p:cNvPr id="15" name="Text Placeholder 1"/>
          <p:cNvSpPr txBox="1">
            <a:spLocks/>
          </p:cNvSpPr>
          <p:nvPr/>
        </p:nvSpPr>
        <p:spPr>
          <a:xfrm>
            <a:off x="2248526" y="256077"/>
            <a:ext cx="5831173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b="1" dirty="0" smtClean="0">
                <a:solidFill>
                  <a:schemeClr val="tx1"/>
                </a:solidFill>
              </a:rPr>
              <a:t>Aggregated labor trends </a:t>
            </a:r>
            <a:endParaRPr lang="en-US" sz="3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841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2027</TotalTime>
  <Words>231</Words>
  <Application>Microsoft Office PowerPoint</Application>
  <PresentationFormat>Widescreen</PresentationFormat>
  <Paragraphs>85</Paragraphs>
  <Slides>8</Slides>
  <Notes>5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Calibri Light</vt:lpstr>
      <vt:lpstr>Gill Sans</vt:lpstr>
      <vt:lpstr>Times New Roman</vt:lpstr>
      <vt:lpstr>Office Theme</vt:lpstr>
      <vt:lpstr>Plot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Kihara Job</dc:creator>
  <cp:lastModifiedBy>Kizito, Fred</cp:lastModifiedBy>
  <cp:revision>52</cp:revision>
  <dcterms:created xsi:type="dcterms:W3CDTF">2015-07-10T06:14:48Z</dcterms:created>
  <dcterms:modified xsi:type="dcterms:W3CDTF">2016-06-30T09:58:39Z</dcterms:modified>
</cp:coreProperties>
</file>